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5"/>
  </p:notesMasterIdLst>
  <p:sldIdLst>
    <p:sldId id="257" r:id="rId5"/>
    <p:sldId id="258" r:id="rId6"/>
    <p:sldId id="259" r:id="rId7"/>
    <p:sldId id="261" r:id="rId8"/>
    <p:sldId id="262" r:id="rId9"/>
    <p:sldId id="263" r:id="rId10"/>
    <p:sldId id="264" r:id="rId11"/>
    <p:sldId id="265" r:id="rId12"/>
    <p:sldId id="269" r:id="rId13"/>
    <p:sldId id="276" r:id="rId14"/>
    <p:sldId id="277" r:id="rId15"/>
    <p:sldId id="271" r:id="rId16"/>
    <p:sldId id="272" r:id="rId17"/>
    <p:sldId id="273" r:id="rId18"/>
    <p:sldId id="274" r:id="rId19"/>
    <p:sldId id="267" r:id="rId20"/>
    <p:sldId id="278" r:id="rId21"/>
    <p:sldId id="279" r:id="rId22"/>
    <p:sldId id="266" r:id="rId23"/>
    <p:sldId id="26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48A1A0-8608-A041-B296-EF2FA00C3C98}" v="19" dt="2023-06-21T07:54:05.981"/>
    <p1510:client id="{3D286AC7-ACFE-4308-9D88-3177AB8CCD44}" v="1" dt="2023-06-21T05:32:19.960"/>
    <p1510:client id="{E2CC273F-D80D-4157-BF67-F4B85014A9B3}" v="68" vWet="69" dt="2023-06-21T07:50:16.3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4660"/>
  </p:normalViewPr>
  <p:slideViewPr>
    <p:cSldViewPr snapToGrid="0">
      <p:cViewPr>
        <p:scale>
          <a:sx n="78" d="100"/>
          <a:sy n="78" d="100"/>
        </p:scale>
        <p:origin x="869"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08-07-2023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31898DCA-B1E2-49A7-9FC7-B5217FEBA1E5}" type="datetime1">
              <a:rPr lang="en-US" smtClean="0"/>
              <a:t>7/8/2023</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11637F8-D3D3-4395-B251-F1BAC0E01AF9}" type="datetime1">
              <a:rPr lang="en-US" smtClean="0"/>
              <a:t>7/8/2023</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7269CE82-7A9A-4F55-9131-C849DDA23273}" type="datetime1">
              <a:rPr lang="en-US" smtClean="0"/>
              <a:t>7/8/2023</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832DB60A-3EF9-41E9-9C47-B325B7087C63}" type="datetime1">
              <a:rPr lang="en-US" smtClean="0"/>
              <a:t>7/8/2023</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6A112A08-ED5D-4C84-A2AF-AA5EA24081A0}" type="datetime1">
              <a:rPr lang="en-US" smtClean="0"/>
              <a:t>7/8/2023</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F87209D-CB1F-4D81-A874-467FBFF3C236}" type="datetime1">
              <a:rPr lang="en-US" smtClean="0"/>
              <a:t>7/8/2023</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052768-1E76-4BAA-9A77-71A441C71453}" type="datetime1">
              <a:rPr lang="en-US" smtClean="0"/>
              <a:t>7/8/2023</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DAFDBF64-4641-4997-99C2-10798A822AFC}" type="datetime1">
              <a:rPr lang="en-US" smtClean="0"/>
              <a:t>7/8/2023</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47E2C8-807B-45B2-B322-B3CD10343753}" type="datetime1">
              <a:rPr lang="en-US" smtClean="0"/>
              <a:t>7/8/2023</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62B45138-B6ED-4F2D-9A91-DDA94038FCF2}" type="datetime1">
              <a:rPr lang="en-US" smtClean="0"/>
              <a:t>7/8/2023</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5112080-9379-418C-8D7C-CE34D5012127}" type="datetime1">
              <a:rPr lang="en-US" smtClean="0"/>
              <a:t>7/8/2023</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1ED1B950-3A12-4CFE-AF20-50766094574F}" type="datetime1">
              <a:rPr lang="en-US" smtClean="0"/>
              <a:t>7/8/2023</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mailto:rakshitbhadoria04@gmail.com"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kaggle.com/datasets/bravehart101/sample-supermarket-dataset" TargetMode="External"/><Relationship Id="rId2" Type="http://schemas.openxmlformats.org/officeDocument/2006/relationships/hyperlink" Target="https://github.com/rakshit232001/IBM" TargetMode="External"/><Relationship Id="rId1" Type="http://schemas.openxmlformats.org/officeDocument/2006/relationships/slideLayout" Target="../slideLayouts/slideLayout2.xml"/><Relationship Id="rId6" Type="http://schemas.openxmlformats.org/officeDocument/2006/relationships/hyperlink" Target="https://www.mygreatlearning.com/blog/understanding-data-visualization-techniques/" TargetMode="External"/><Relationship Id="rId5" Type="http://schemas.openxmlformats.org/officeDocument/2006/relationships/hyperlink" Target="https://skillsbuild.edunetworld.com/courses/da/superstore/" TargetMode="External"/><Relationship Id="rId4" Type="http://schemas.openxmlformats.org/officeDocument/2006/relationships/hyperlink" Target="https://skills.yourlearning.ibm.com/activity/PLAN-311C8650DD1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446534" y="666829"/>
            <a:ext cx="10993549" cy="687853"/>
          </a:xfrm>
        </p:spPr>
        <p:txBody>
          <a:bodyPr>
            <a:normAutofit/>
          </a:bodyPr>
          <a:lstStyle/>
          <a:p>
            <a:r>
              <a:rPr lang="en-GB" sz="3600" dirty="0"/>
              <a:t>Student </a:t>
            </a:r>
            <a:r>
              <a:rPr lang="en-GB" dirty="0"/>
              <a:t>Details</a:t>
            </a:r>
            <a:endParaRPr lang="en-US" dirty="0"/>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20874" y="1750041"/>
            <a:ext cx="12192000" cy="1678959"/>
          </a:xfrm>
        </p:spPr>
        <p:txBody>
          <a:bodyPr numCol="2">
            <a:normAutofit/>
          </a:bodyPr>
          <a:lstStyle/>
          <a:p>
            <a:r>
              <a:rPr lang="en-GB" cap="none" dirty="0"/>
              <a:t>Name – Rakshit Bhadoria</a:t>
            </a:r>
          </a:p>
          <a:p>
            <a:r>
              <a:rPr lang="en-GB" cap="none" dirty="0"/>
              <a:t>SkillsBuild Email ID : </a:t>
            </a:r>
            <a:r>
              <a:rPr lang="en-GB" cap="none" dirty="0">
                <a:hlinkClick r:id="rId2"/>
              </a:rPr>
              <a:t>rakshitbhadoria04@gmail.com</a:t>
            </a:r>
            <a:endParaRPr lang="en-GB" cap="none" dirty="0"/>
          </a:p>
          <a:p>
            <a:r>
              <a:rPr lang="en-GB" cap="none" dirty="0"/>
              <a:t>College Name – KIET Group of Institutions</a:t>
            </a:r>
          </a:p>
          <a:p>
            <a:r>
              <a:rPr lang="en-GB" cap="none" dirty="0"/>
              <a:t>College State – Uttar Pradesh</a:t>
            </a:r>
          </a:p>
          <a:p>
            <a:r>
              <a:rPr lang="en-GB" cap="none" dirty="0"/>
              <a:t>Internship Domain – Data Analytics ( 12. June. 2023 to 10. July.2023)</a:t>
            </a:r>
          </a:p>
          <a:p>
            <a:endParaRPr lang="en-GB" cap="none" dirty="0"/>
          </a:p>
          <a:p>
            <a:r>
              <a:rPr lang="en-GB" cap="none" dirty="0"/>
              <a:t> </a:t>
            </a:r>
          </a:p>
          <a:p>
            <a:endParaRPr lang="en-GB" cap="none"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0" y="4146456"/>
            <a:ext cx="12212874" cy="3310466"/>
          </a:xfrm>
          <a:prstGeom prst="rect">
            <a:avLst/>
          </a:prstGeom>
        </p:spPr>
      </p:pic>
      <p:pic>
        <p:nvPicPr>
          <p:cNvPr id="7" name="Picture 6">
            <a:extLst>
              <a:ext uri="{FF2B5EF4-FFF2-40B4-BE49-F238E27FC236}">
                <a16:creationId xmlns:a16="http://schemas.microsoft.com/office/drawing/2014/main" id="{E4482D44-6118-5AB6-BA23-512F07133F0A}"/>
              </a:ext>
            </a:extLst>
          </p:cNvPr>
          <p:cNvPicPr>
            <a:picLocks noChangeAspect="1"/>
          </p:cNvPicPr>
          <p:nvPr/>
        </p:nvPicPr>
        <p:blipFill>
          <a:blip r:embed="rId4"/>
          <a:stretch>
            <a:fillRect/>
          </a:stretch>
        </p:blipFill>
        <p:spPr>
          <a:xfrm>
            <a:off x="9162683" y="2407418"/>
            <a:ext cx="1705027" cy="2419603"/>
          </a:xfrm>
          <a:prstGeom prst="rect">
            <a:avLst/>
          </a:prstGeom>
        </p:spPr>
      </p:pic>
      <p:sp>
        <p:nvSpPr>
          <p:cNvPr id="4" name="Slide Number Placeholder 3">
            <a:extLst>
              <a:ext uri="{FF2B5EF4-FFF2-40B4-BE49-F238E27FC236}">
                <a16:creationId xmlns:a16="http://schemas.microsoft.com/office/drawing/2014/main" id="{A8F87A54-EBF9-3883-68F1-6AC94DAF5CD7}"/>
              </a:ext>
            </a:extLst>
          </p:cNvPr>
          <p:cNvSpPr>
            <a:spLocks noGrp="1"/>
          </p:cNvSpPr>
          <p:nvPr>
            <p:ph type="sldNum" sz="quarter" idx="12"/>
          </p:nvPr>
        </p:nvSpPr>
        <p:spPr/>
        <p:txBody>
          <a:bodyPr/>
          <a:lstStyle/>
          <a:p>
            <a:fld id="{3A98EE3D-8CD1-4C3F-BD1C-C98C9596463C}" type="slidenum">
              <a:rPr lang="en-US" smtClean="0"/>
              <a:t>1</a:t>
            </a:fld>
            <a:endParaRPr lang="en-US"/>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0743DB-5923-FE3B-025B-4935683AB705}"/>
              </a:ext>
            </a:extLst>
          </p:cNvPr>
          <p:cNvSpPr>
            <a:spLocks noGrp="1"/>
          </p:cNvSpPr>
          <p:nvPr>
            <p:ph sz="half" idx="1"/>
          </p:nvPr>
        </p:nvSpPr>
        <p:spPr>
          <a:xfrm>
            <a:off x="581193" y="705853"/>
            <a:ext cx="5194767" cy="6152147"/>
          </a:xfrm>
        </p:spPr>
        <p:txBody>
          <a:bodyPr anchor="t"/>
          <a:lstStyle/>
          <a:p>
            <a:pPr marL="0" indent="0" algn="l">
              <a:buNone/>
            </a:pPr>
            <a:r>
              <a:rPr lang="en-US" b="1" i="0" dirty="0">
                <a:solidFill>
                  <a:srgbClr val="212121"/>
                </a:solidFill>
                <a:effectLst/>
                <a:latin typeface="Roboto" panose="02000000000000000000" pitchFamily="2" charset="0"/>
              </a:rPr>
              <a:t>Buyers Diversity in "Ship Mode“</a:t>
            </a:r>
            <a:endParaRPr lang="en-US" b="0" i="0" dirty="0">
              <a:solidFill>
                <a:srgbClr val="212121"/>
              </a:solidFill>
              <a:effectLst/>
              <a:latin typeface="Roboto" panose="02000000000000000000" pitchFamily="2" charset="0"/>
            </a:endParaRPr>
          </a:p>
          <a:p>
            <a:pPr marL="0" indent="0">
              <a:buNone/>
            </a:pPr>
            <a:r>
              <a:rPr lang="en-US" b="1" i="0" dirty="0">
                <a:solidFill>
                  <a:srgbClr val="212121"/>
                </a:solidFill>
                <a:effectLst/>
                <a:latin typeface="Roboto" panose="02000000000000000000" pitchFamily="2" charset="0"/>
              </a:rPr>
              <a:t>2. Which segment of buyers utilizes each ship mode the most?</a:t>
            </a:r>
          </a:p>
          <a:p>
            <a:r>
              <a:rPr lang="en-US" b="1" i="0" dirty="0">
                <a:solidFill>
                  <a:srgbClr val="212121"/>
                </a:solidFill>
                <a:effectLst/>
                <a:latin typeface="Roboto" panose="02000000000000000000" pitchFamily="2" charset="0"/>
              </a:rPr>
              <a:t>"Standard Class"</a:t>
            </a:r>
            <a:r>
              <a:rPr lang="en-US" b="0" i="0" dirty="0">
                <a:solidFill>
                  <a:srgbClr val="212121"/>
                </a:solidFill>
                <a:effectLst/>
                <a:latin typeface="Roboto" panose="02000000000000000000" pitchFamily="2" charset="0"/>
              </a:rPr>
              <a:t> mode is preferred by all segments of Superstore customers </a:t>
            </a:r>
          </a:p>
        </p:txBody>
      </p:sp>
      <p:pic>
        <p:nvPicPr>
          <p:cNvPr id="5" name="Picture 2">
            <a:extLst>
              <a:ext uri="{FF2B5EF4-FFF2-40B4-BE49-F238E27FC236}">
                <a16:creationId xmlns:a16="http://schemas.microsoft.com/office/drawing/2014/main" id="{126647B3-21AC-4E3D-FB26-374C690B59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4" t="114" r="49099" b="49560"/>
          <a:stretch/>
        </p:blipFill>
        <p:spPr bwMode="auto">
          <a:xfrm>
            <a:off x="5608493" y="898357"/>
            <a:ext cx="6583507" cy="3673643"/>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62129126-30DF-6290-A239-B92BA7CE418C}"/>
              </a:ext>
            </a:extLst>
          </p:cNvPr>
          <p:cNvSpPr>
            <a:spLocks noGrp="1"/>
          </p:cNvSpPr>
          <p:nvPr>
            <p:ph type="sldNum" sz="quarter" idx="12"/>
          </p:nvPr>
        </p:nvSpPr>
        <p:spPr/>
        <p:txBody>
          <a:bodyPr/>
          <a:lstStyle/>
          <a:p>
            <a:fld id="{3A98EE3D-8CD1-4C3F-BD1C-C98C9596463C}" type="slidenum">
              <a:rPr lang="en-US" smtClean="0"/>
              <a:t>10</a:t>
            </a:fld>
            <a:endParaRPr lang="en-US"/>
          </a:p>
        </p:txBody>
      </p:sp>
    </p:spTree>
    <p:extLst>
      <p:ext uri="{BB962C8B-B14F-4D97-AF65-F5344CB8AC3E}">
        <p14:creationId xmlns:p14="http://schemas.microsoft.com/office/powerpoint/2010/main" val="3710500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0743DB-5923-FE3B-025B-4935683AB705}"/>
              </a:ext>
            </a:extLst>
          </p:cNvPr>
          <p:cNvSpPr>
            <a:spLocks noGrp="1"/>
          </p:cNvSpPr>
          <p:nvPr>
            <p:ph sz="half" idx="1"/>
          </p:nvPr>
        </p:nvSpPr>
        <p:spPr>
          <a:xfrm>
            <a:off x="185126" y="118752"/>
            <a:ext cx="5194767" cy="3801979"/>
          </a:xfrm>
        </p:spPr>
        <p:txBody>
          <a:bodyPr anchor="t"/>
          <a:lstStyle/>
          <a:p>
            <a:pPr marL="0" indent="0" algn="l">
              <a:buNone/>
            </a:pPr>
            <a:r>
              <a:rPr lang="en-US" b="1" i="0" dirty="0">
                <a:solidFill>
                  <a:srgbClr val="212121"/>
                </a:solidFill>
                <a:effectLst/>
                <a:latin typeface="Roboto" panose="02000000000000000000" pitchFamily="2" charset="0"/>
              </a:rPr>
              <a:t>Buyers Diversity in "Ship Mode“</a:t>
            </a:r>
            <a:endParaRPr lang="en-US" b="0" i="0" dirty="0">
              <a:solidFill>
                <a:srgbClr val="212121"/>
              </a:solidFill>
              <a:effectLst/>
              <a:latin typeface="Roboto" panose="02000000000000000000" pitchFamily="2" charset="0"/>
            </a:endParaRPr>
          </a:p>
          <a:p>
            <a:pPr marL="0" indent="0">
              <a:buNone/>
            </a:pPr>
            <a:r>
              <a:rPr lang="en-US" b="1" dirty="0">
                <a:solidFill>
                  <a:srgbClr val="212121"/>
                </a:solidFill>
                <a:latin typeface="Roboto" panose="02000000000000000000" pitchFamily="2" charset="0"/>
              </a:rPr>
              <a:t>3</a:t>
            </a:r>
            <a:r>
              <a:rPr lang="en-US" b="1" i="0" dirty="0">
                <a:solidFill>
                  <a:srgbClr val="212121"/>
                </a:solidFill>
                <a:effectLst/>
                <a:latin typeface="Roboto" panose="02000000000000000000" pitchFamily="2" charset="0"/>
              </a:rPr>
              <a:t>. Does the number or kind of an item affect the buyer's preference for shipping?</a:t>
            </a:r>
          </a:p>
          <a:p>
            <a:r>
              <a:rPr lang="en-US" b="0" i="0" dirty="0">
                <a:solidFill>
                  <a:srgbClr val="212121"/>
                </a:solidFill>
                <a:effectLst/>
                <a:latin typeface="Roboto" panose="02000000000000000000" pitchFamily="2" charset="0"/>
              </a:rPr>
              <a:t>item quantity and type reveals that they do not significantly affect the buyer's preference for a particular shipping mode.</a:t>
            </a:r>
          </a:p>
          <a:p>
            <a:r>
              <a:rPr lang="en-US" b="0" i="0" dirty="0">
                <a:solidFill>
                  <a:srgbClr val="212121"/>
                </a:solidFill>
                <a:effectLst/>
                <a:latin typeface="Roboto" panose="02000000000000000000" pitchFamily="2" charset="0"/>
              </a:rPr>
              <a:t>The proportions of orders shipped using each mode across three categories remain similar, indicating that the number or type of items being shipped does not play a significant role in determining the preferred shipping mode.</a:t>
            </a:r>
          </a:p>
        </p:txBody>
      </p:sp>
      <p:pic>
        <p:nvPicPr>
          <p:cNvPr id="5" name="Picture 2">
            <a:extLst>
              <a:ext uri="{FF2B5EF4-FFF2-40B4-BE49-F238E27FC236}">
                <a16:creationId xmlns:a16="http://schemas.microsoft.com/office/drawing/2014/main" id="{126647B3-21AC-4E3D-FB26-374C690B59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65" t="49732" r="-1142" b="306"/>
          <a:stretch/>
        </p:blipFill>
        <p:spPr bwMode="auto">
          <a:xfrm>
            <a:off x="1382481" y="3652351"/>
            <a:ext cx="5735011" cy="317705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a:extLst>
              <a:ext uri="{FF2B5EF4-FFF2-40B4-BE49-F238E27FC236}">
                <a16:creationId xmlns:a16="http://schemas.microsoft.com/office/drawing/2014/main" id="{47001F00-60B8-EBFF-7FC3-04D8EE79C69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365" t="1996" r="-1142" b="49597"/>
          <a:stretch/>
        </p:blipFill>
        <p:spPr bwMode="auto">
          <a:xfrm>
            <a:off x="5608493" y="118752"/>
            <a:ext cx="6583507" cy="353359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111B2D63-B724-AAF8-5AD9-2DC3AA4551BB}"/>
              </a:ext>
            </a:extLst>
          </p:cNvPr>
          <p:cNvSpPr>
            <a:spLocks noGrp="1"/>
          </p:cNvSpPr>
          <p:nvPr>
            <p:ph type="sldNum" sz="quarter" idx="12"/>
          </p:nvPr>
        </p:nvSpPr>
        <p:spPr/>
        <p:txBody>
          <a:bodyPr/>
          <a:lstStyle/>
          <a:p>
            <a:fld id="{3A98EE3D-8CD1-4C3F-BD1C-C98C9596463C}" type="slidenum">
              <a:rPr lang="en-US" smtClean="0"/>
              <a:t>11</a:t>
            </a:fld>
            <a:endParaRPr lang="en-US"/>
          </a:p>
        </p:txBody>
      </p:sp>
    </p:spTree>
    <p:extLst>
      <p:ext uri="{BB962C8B-B14F-4D97-AF65-F5344CB8AC3E}">
        <p14:creationId xmlns:p14="http://schemas.microsoft.com/office/powerpoint/2010/main" val="25399013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3A039AB6-A91D-543C-CCC6-16690A01E5CA}"/>
              </a:ext>
            </a:extLst>
          </p:cNvPr>
          <p:cNvSpPr txBox="1">
            <a:spLocks/>
          </p:cNvSpPr>
          <p:nvPr/>
        </p:nvSpPr>
        <p:spPr>
          <a:xfrm>
            <a:off x="140882" y="635709"/>
            <a:ext cx="4770332" cy="3801979"/>
          </a:xfrm>
          <a:prstGeom prst="rect">
            <a:avLst/>
          </a:prstGeom>
        </p:spPr>
        <p:txBody>
          <a:bodyPr anchor="t"/>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l">
              <a:buNone/>
            </a:pPr>
            <a:r>
              <a:rPr lang="en-US" b="1" i="0" dirty="0">
                <a:solidFill>
                  <a:srgbClr val="212121"/>
                </a:solidFill>
                <a:effectLst/>
                <a:latin typeface="Roboto" panose="02000000000000000000" pitchFamily="2" charset="0"/>
              </a:rPr>
              <a:t>observe the effect of discounts on profit/loss</a:t>
            </a:r>
            <a:endParaRPr lang="en-US" b="0" i="0" dirty="0">
              <a:solidFill>
                <a:srgbClr val="212121"/>
              </a:solidFill>
              <a:effectLst/>
              <a:latin typeface="Roboto" panose="02000000000000000000" pitchFamily="2" charset="0"/>
            </a:endParaRPr>
          </a:p>
          <a:p>
            <a:r>
              <a:rPr lang="en-US" b="0" i="0" dirty="0">
                <a:solidFill>
                  <a:srgbClr val="212121"/>
                </a:solidFill>
                <a:effectLst/>
                <a:latin typeface="Roboto" panose="02000000000000000000" pitchFamily="2" charset="0"/>
              </a:rPr>
              <a:t>above 20% are likely to result in losses for Superstore. Can generate profits within the 0% to 20% discount range.</a:t>
            </a:r>
          </a:p>
          <a:p>
            <a:pPr lvl="1">
              <a:buFont typeface="Wingdings" panose="05000000000000000000" pitchFamily="2" charset="2"/>
              <a:buChar char="v"/>
            </a:pPr>
            <a:r>
              <a:rPr lang="en-US" b="0" i="0" dirty="0">
                <a:solidFill>
                  <a:srgbClr val="212121"/>
                </a:solidFill>
                <a:effectLst/>
                <a:latin typeface="Roboto" panose="02000000000000000000" pitchFamily="2" charset="0"/>
              </a:rPr>
              <a:t>Customers may associate such deep discounts with product defects or low quality. Consequently, this perception can have long-term consequences for Superstore's brand image.</a:t>
            </a:r>
          </a:p>
          <a:p>
            <a:r>
              <a:rPr lang="en-US" dirty="0">
                <a:solidFill>
                  <a:srgbClr val="212121"/>
                </a:solidFill>
                <a:latin typeface="Roboto" panose="02000000000000000000" pitchFamily="2" charset="0"/>
              </a:rPr>
              <a:t>Maximum loss at 50% discount</a:t>
            </a:r>
          </a:p>
          <a:p>
            <a:r>
              <a:rPr lang="en-US" b="0" i="0" dirty="0">
                <a:solidFill>
                  <a:srgbClr val="212121"/>
                </a:solidFill>
                <a:effectLst/>
                <a:latin typeface="Roboto" panose="02000000000000000000" pitchFamily="2" charset="0"/>
              </a:rPr>
              <a:t>the highest profitability when discount levels are below or at 10%.</a:t>
            </a:r>
            <a:endParaRPr lang="en-US" dirty="0">
              <a:solidFill>
                <a:srgbClr val="212121"/>
              </a:solidFill>
              <a:latin typeface="Roboto" panose="02000000000000000000" pitchFamily="2" charset="0"/>
            </a:endParaRPr>
          </a:p>
        </p:txBody>
      </p:sp>
      <p:pic>
        <p:nvPicPr>
          <p:cNvPr id="3076" name="Picture 4">
            <a:extLst>
              <a:ext uri="{FF2B5EF4-FFF2-40B4-BE49-F238E27FC236}">
                <a16:creationId xmlns:a16="http://schemas.microsoft.com/office/drawing/2014/main" id="{A13C1362-47F2-BBF2-CFA0-836991E1AD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8004" y="917938"/>
            <a:ext cx="7403996" cy="4105696"/>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2346DDF8-682C-DAC6-878E-CFAC77BA3D32}"/>
              </a:ext>
            </a:extLst>
          </p:cNvPr>
          <p:cNvSpPr>
            <a:spLocks noGrp="1"/>
          </p:cNvSpPr>
          <p:nvPr>
            <p:ph type="sldNum" sz="quarter" idx="12"/>
          </p:nvPr>
        </p:nvSpPr>
        <p:spPr/>
        <p:txBody>
          <a:bodyPr/>
          <a:lstStyle/>
          <a:p>
            <a:fld id="{3A98EE3D-8CD1-4C3F-BD1C-C98C9596463C}" type="slidenum">
              <a:rPr lang="en-US" smtClean="0"/>
              <a:t>12</a:t>
            </a:fld>
            <a:endParaRPr lang="en-US"/>
          </a:p>
        </p:txBody>
      </p:sp>
    </p:spTree>
    <p:extLst>
      <p:ext uri="{BB962C8B-B14F-4D97-AF65-F5344CB8AC3E}">
        <p14:creationId xmlns:p14="http://schemas.microsoft.com/office/powerpoint/2010/main" val="1934094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4B2D527D-2498-94B6-2816-959333FCE58B}"/>
              </a:ext>
            </a:extLst>
          </p:cNvPr>
          <p:cNvSpPr txBox="1">
            <a:spLocks/>
          </p:cNvSpPr>
          <p:nvPr/>
        </p:nvSpPr>
        <p:spPr>
          <a:xfrm>
            <a:off x="0" y="576715"/>
            <a:ext cx="4896465" cy="6281285"/>
          </a:xfrm>
          <a:prstGeom prst="rect">
            <a:avLst/>
          </a:prstGeom>
        </p:spPr>
        <p:txBody>
          <a:bodyPr anchor="t"/>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b="1" i="0" dirty="0">
                <a:solidFill>
                  <a:srgbClr val="212121"/>
                </a:solidFill>
                <a:effectLst/>
                <a:latin typeface="Roboto" panose="02000000000000000000" pitchFamily="2" charset="0"/>
              </a:rPr>
              <a:t>Which Category is Best Selling and Most Profitable?</a:t>
            </a:r>
            <a:endParaRPr lang="en-US" b="0" i="0" dirty="0">
              <a:solidFill>
                <a:srgbClr val="212121"/>
              </a:solidFill>
              <a:effectLst/>
              <a:latin typeface="Roboto" panose="02000000000000000000" pitchFamily="2" charset="0"/>
            </a:endParaRPr>
          </a:p>
          <a:p>
            <a:r>
              <a:rPr lang="en-IN" b="1" i="0" dirty="0">
                <a:solidFill>
                  <a:srgbClr val="212121"/>
                </a:solidFill>
                <a:effectLst/>
                <a:latin typeface="Roboto" panose="02000000000000000000" pitchFamily="2" charset="0"/>
              </a:rPr>
              <a:t>Sales performance : </a:t>
            </a:r>
            <a:r>
              <a:rPr lang="en-US" b="0" i="0" dirty="0">
                <a:solidFill>
                  <a:srgbClr val="212121"/>
                </a:solidFill>
                <a:effectLst/>
                <a:latin typeface="Roboto" panose="02000000000000000000" pitchFamily="2" charset="0"/>
              </a:rPr>
              <a:t>All three categories—furniture, office supplies, and technology—brought in about the same amount of money. But sales in the Technology area were a lot higher than sales in the other two categories.</a:t>
            </a:r>
          </a:p>
          <a:p>
            <a:pPr lvl="1">
              <a:buFont typeface="Wingdings" panose="05000000000000000000" pitchFamily="2" charset="2"/>
              <a:buChar char="v"/>
            </a:pPr>
            <a:r>
              <a:rPr lang="en-US" b="0" i="0" dirty="0">
                <a:solidFill>
                  <a:srgbClr val="212121"/>
                </a:solidFill>
                <a:effectLst/>
                <a:latin typeface="Roboto" panose="02000000000000000000" pitchFamily="2" charset="0"/>
              </a:rPr>
              <a:t>best-selling area turned out to be technology, which did better than both furniture and office supplies.</a:t>
            </a:r>
          </a:p>
          <a:p>
            <a:r>
              <a:rPr lang="en-IN" b="1" i="0" dirty="0">
                <a:solidFill>
                  <a:srgbClr val="212121"/>
                </a:solidFill>
                <a:effectLst/>
                <a:latin typeface="Roboto" panose="02000000000000000000" pitchFamily="2" charset="0"/>
              </a:rPr>
              <a:t>Profitability : </a:t>
            </a:r>
            <a:r>
              <a:rPr lang="en-US" b="0" i="0" dirty="0">
                <a:solidFill>
                  <a:srgbClr val="212121"/>
                </a:solidFill>
                <a:effectLst/>
                <a:latin typeface="Roboto" panose="02000000000000000000" pitchFamily="2" charset="0"/>
              </a:rPr>
              <a:t> the profit margin on technology goods is higher than the margins on products in the other two categories.</a:t>
            </a:r>
            <a:endParaRPr lang="en-IN" b="1" i="0" dirty="0">
              <a:solidFill>
                <a:srgbClr val="212121"/>
              </a:solidFill>
              <a:effectLst/>
              <a:latin typeface="Roboto" panose="02000000000000000000" pitchFamily="2" charset="0"/>
            </a:endParaRPr>
          </a:p>
          <a:p>
            <a:r>
              <a:rPr lang="en-IN" b="1" i="0" dirty="0">
                <a:solidFill>
                  <a:srgbClr val="212121"/>
                </a:solidFill>
                <a:effectLst/>
                <a:latin typeface="Roboto" panose="02000000000000000000" pitchFamily="2" charset="0"/>
              </a:rPr>
              <a:t>Sales Quantity :</a:t>
            </a:r>
            <a:r>
              <a:rPr lang="en-US" b="0" i="0" dirty="0">
                <a:solidFill>
                  <a:srgbClr val="212121"/>
                </a:solidFill>
                <a:effectLst/>
                <a:latin typeface="Roboto" panose="02000000000000000000" pitchFamily="2" charset="0"/>
              </a:rPr>
              <a:t>There weren't that many items sold in the Technology area. This is because technology goods are usually thought of as one-time purchases with a longer life span, usually 4 to 5 years. Even though the number of items sold is smaller, the high profit makes up for it.</a:t>
            </a:r>
            <a:endParaRPr lang="en-US" dirty="0">
              <a:solidFill>
                <a:srgbClr val="212121"/>
              </a:solidFill>
              <a:latin typeface="Roboto" panose="02000000000000000000" pitchFamily="2" charset="0"/>
            </a:endParaRPr>
          </a:p>
        </p:txBody>
      </p:sp>
      <p:pic>
        <p:nvPicPr>
          <p:cNvPr id="4098" name="Picture 2">
            <a:extLst>
              <a:ext uri="{FF2B5EF4-FFF2-40B4-BE49-F238E27FC236}">
                <a16:creationId xmlns:a16="http://schemas.microsoft.com/office/drawing/2014/main" id="{1DC958CF-EDDE-6C6E-6C27-BC4D61A09A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3392" y="429231"/>
            <a:ext cx="7467600" cy="4610100"/>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A8F1D98B-4E18-3310-5B88-9B59337B5733}"/>
              </a:ext>
            </a:extLst>
          </p:cNvPr>
          <p:cNvSpPr>
            <a:spLocks noGrp="1"/>
          </p:cNvSpPr>
          <p:nvPr>
            <p:ph type="sldNum" sz="quarter" idx="12"/>
          </p:nvPr>
        </p:nvSpPr>
        <p:spPr/>
        <p:txBody>
          <a:bodyPr/>
          <a:lstStyle/>
          <a:p>
            <a:fld id="{3A98EE3D-8CD1-4C3F-BD1C-C98C9596463C}" type="slidenum">
              <a:rPr lang="en-US" smtClean="0"/>
              <a:t>13</a:t>
            </a:fld>
            <a:endParaRPr lang="en-US"/>
          </a:p>
        </p:txBody>
      </p:sp>
    </p:spTree>
    <p:extLst>
      <p:ext uri="{BB962C8B-B14F-4D97-AF65-F5344CB8AC3E}">
        <p14:creationId xmlns:p14="http://schemas.microsoft.com/office/powerpoint/2010/main" val="1863345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F4081D68-C0F9-3BBB-7B47-E4DE579455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0000"/>
          <a:stretch/>
        </p:blipFill>
        <p:spPr bwMode="auto">
          <a:xfrm>
            <a:off x="6557963" y="-5886"/>
            <a:ext cx="5634037" cy="5562600"/>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2">
            <a:extLst>
              <a:ext uri="{FF2B5EF4-FFF2-40B4-BE49-F238E27FC236}">
                <a16:creationId xmlns:a16="http://schemas.microsoft.com/office/drawing/2014/main" id="{2BC7217E-55BB-B436-9FD1-1762F97A4F5E}"/>
              </a:ext>
            </a:extLst>
          </p:cNvPr>
          <p:cNvSpPr txBox="1">
            <a:spLocks/>
          </p:cNvSpPr>
          <p:nvPr/>
        </p:nvSpPr>
        <p:spPr>
          <a:xfrm>
            <a:off x="105507" y="113681"/>
            <a:ext cx="6670431" cy="6281285"/>
          </a:xfrm>
          <a:prstGeom prst="rect">
            <a:avLst/>
          </a:prstGeom>
        </p:spPr>
        <p:txBody>
          <a:bodyPr anchor="t"/>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l">
              <a:buNone/>
            </a:pPr>
            <a:r>
              <a:rPr lang="en-US" b="1" i="0" dirty="0">
                <a:solidFill>
                  <a:srgbClr val="212121"/>
                </a:solidFill>
                <a:effectLst/>
                <a:latin typeface="Roboto" panose="02000000000000000000" pitchFamily="2" charset="0"/>
              </a:rPr>
              <a:t>What are the Best Selling and Most Profitable Sub-Category?</a:t>
            </a:r>
            <a:endParaRPr lang="en-US" b="0" i="0" dirty="0">
              <a:solidFill>
                <a:srgbClr val="212121"/>
              </a:solidFill>
              <a:effectLst/>
              <a:latin typeface="Roboto" panose="02000000000000000000" pitchFamily="2" charset="0"/>
            </a:endParaRPr>
          </a:p>
          <a:p>
            <a:r>
              <a:rPr lang="en-IN" b="1" i="0" dirty="0">
                <a:solidFill>
                  <a:srgbClr val="212121"/>
                </a:solidFill>
                <a:effectLst/>
                <a:latin typeface="Roboto" panose="02000000000000000000" pitchFamily="2" charset="0"/>
              </a:rPr>
              <a:t>Best Selling Sub-Categories : </a:t>
            </a:r>
            <a:r>
              <a:rPr lang="en-US" b="0" i="0" dirty="0">
                <a:solidFill>
                  <a:srgbClr val="212121"/>
                </a:solidFill>
                <a:effectLst/>
                <a:latin typeface="Roboto" panose="02000000000000000000" pitchFamily="2" charset="0"/>
              </a:rPr>
              <a:t>The bar plots(Fig.1) show that the two best-selling sub-categories are Phones and Chairs. Customers want these goods a lot, which points to a profitable market opportunity.</a:t>
            </a:r>
          </a:p>
          <a:p>
            <a:r>
              <a:rPr lang="en-IN" b="1" i="0" dirty="0">
                <a:solidFill>
                  <a:srgbClr val="212121"/>
                </a:solidFill>
                <a:effectLst/>
                <a:latin typeface="Roboto" panose="02000000000000000000" pitchFamily="2" charset="0"/>
              </a:rPr>
              <a:t>Profitable Sub-Categories : </a:t>
            </a:r>
            <a:r>
              <a:rPr lang="en-US" b="0" i="0" dirty="0">
                <a:solidFill>
                  <a:srgbClr val="212121"/>
                </a:solidFill>
                <a:effectLst/>
                <a:latin typeface="Roboto" panose="02000000000000000000" pitchFamily="2" charset="0"/>
              </a:rPr>
              <a:t>Copiers stand out as the most valuable product in the subcategories because they make the most money (Fig.2). Phones, accessories, papers, and binders all make a big difference in the total profit. </a:t>
            </a:r>
          </a:p>
        </p:txBody>
      </p:sp>
      <p:sp>
        <p:nvSpPr>
          <p:cNvPr id="3" name="TextBox 2">
            <a:extLst>
              <a:ext uri="{FF2B5EF4-FFF2-40B4-BE49-F238E27FC236}">
                <a16:creationId xmlns:a16="http://schemas.microsoft.com/office/drawing/2014/main" id="{127696BB-8733-7395-6662-CBC2A72D99BA}"/>
              </a:ext>
            </a:extLst>
          </p:cNvPr>
          <p:cNvSpPr txBox="1"/>
          <p:nvPr/>
        </p:nvSpPr>
        <p:spPr>
          <a:xfrm>
            <a:off x="9374981" y="5556714"/>
            <a:ext cx="3421626" cy="369332"/>
          </a:xfrm>
          <a:prstGeom prst="rect">
            <a:avLst/>
          </a:prstGeom>
          <a:noFill/>
        </p:spPr>
        <p:txBody>
          <a:bodyPr wrap="square" rtlCol="0">
            <a:spAutoFit/>
          </a:bodyPr>
          <a:lstStyle/>
          <a:p>
            <a:r>
              <a:rPr lang="en-IN" dirty="0"/>
              <a:t>Fig.1</a:t>
            </a:r>
          </a:p>
        </p:txBody>
      </p:sp>
      <p:pic>
        <p:nvPicPr>
          <p:cNvPr id="4" name="Picture 2">
            <a:extLst>
              <a:ext uri="{FF2B5EF4-FFF2-40B4-BE49-F238E27FC236}">
                <a16:creationId xmlns:a16="http://schemas.microsoft.com/office/drawing/2014/main" id="{2A133977-2767-C96B-4AC0-9F337FBED8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9648" r="352"/>
          <a:stretch/>
        </p:blipFill>
        <p:spPr bwMode="auto">
          <a:xfrm>
            <a:off x="105507" y="3094893"/>
            <a:ext cx="4689231" cy="369624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0CDCB2C-C8A7-E5D9-E56E-4CF125B0D6E6}"/>
              </a:ext>
            </a:extLst>
          </p:cNvPr>
          <p:cNvSpPr txBox="1"/>
          <p:nvPr/>
        </p:nvSpPr>
        <p:spPr>
          <a:xfrm>
            <a:off x="3930690" y="8469923"/>
            <a:ext cx="2627273" cy="369332"/>
          </a:xfrm>
          <a:prstGeom prst="rect">
            <a:avLst/>
          </a:prstGeom>
          <a:noFill/>
        </p:spPr>
        <p:txBody>
          <a:bodyPr wrap="square" rtlCol="0">
            <a:spAutoFit/>
          </a:bodyPr>
          <a:lstStyle/>
          <a:p>
            <a:r>
              <a:rPr lang="en-IN" dirty="0"/>
              <a:t>Fig.2</a:t>
            </a:r>
          </a:p>
        </p:txBody>
      </p:sp>
      <p:sp>
        <p:nvSpPr>
          <p:cNvPr id="6" name="TextBox 5">
            <a:extLst>
              <a:ext uri="{FF2B5EF4-FFF2-40B4-BE49-F238E27FC236}">
                <a16:creationId xmlns:a16="http://schemas.microsoft.com/office/drawing/2014/main" id="{D7248DA2-5E09-EB43-9469-AC9F7AD58681}"/>
              </a:ext>
            </a:extLst>
          </p:cNvPr>
          <p:cNvSpPr txBox="1"/>
          <p:nvPr/>
        </p:nvSpPr>
        <p:spPr>
          <a:xfrm>
            <a:off x="4955381" y="6329867"/>
            <a:ext cx="3421626" cy="369332"/>
          </a:xfrm>
          <a:prstGeom prst="rect">
            <a:avLst/>
          </a:prstGeom>
          <a:noFill/>
        </p:spPr>
        <p:txBody>
          <a:bodyPr wrap="square" rtlCol="0">
            <a:spAutoFit/>
          </a:bodyPr>
          <a:lstStyle/>
          <a:p>
            <a:r>
              <a:rPr lang="en-IN" dirty="0"/>
              <a:t>Fig.2</a:t>
            </a:r>
          </a:p>
        </p:txBody>
      </p:sp>
      <p:sp>
        <p:nvSpPr>
          <p:cNvPr id="7" name="Slide Number Placeholder 6">
            <a:extLst>
              <a:ext uri="{FF2B5EF4-FFF2-40B4-BE49-F238E27FC236}">
                <a16:creationId xmlns:a16="http://schemas.microsoft.com/office/drawing/2014/main" id="{DD6153EB-76AC-5ABF-3FEA-70B285470148}"/>
              </a:ext>
            </a:extLst>
          </p:cNvPr>
          <p:cNvSpPr>
            <a:spLocks noGrp="1"/>
          </p:cNvSpPr>
          <p:nvPr>
            <p:ph type="sldNum" sz="quarter" idx="12"/>
          </p:nvPr>
        </p:nvSpPr>
        <p:spPr/>
        <p:txBody>
          <a:bodyPr/>
          <a:lstStyle/>
          <a:p>
            <a:fld id="{3A98EE3D-8CD1-4C3F-BD1C-C98C9596463C}" type="slidenum">
              <a:rPr lang="en-US" smtClean="0"/>
              <a:t>14</a:t>
            </a:fld>
            <a:endParaRPr lang="en-US"/>
          </a:p>
        </p:txBody>
      </p:sp>
    </p:spTree>
    <p:extLst>
      <p:ext uri="{BB962C8B-B14F-4D97-AF65-F5344CB8AC3E}">
        <p14:creationId xmlns:p14="http://schemas.microsoft.com/office/powerpoint/2010/main" val="2402742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EE97D93-B548-012D-87BC-A880955E580C}"/>
              </a:ext>
            </a:extLst>
          </p:cNvPr>
          <p:cNvSpPr txBox="1">
            <a:spLocks/>
          </p:cNvSpPr>
          <p:nvPr/>
        </p:nvSpPr>
        <p:spPr>
          <a:xfrm>
            <a:off x="140676" y="1180482"/>
            <a:ext cx="6670431" cy="2992934"/>
          </a:xfrm>
          <a:prstGeom prst="rect">
            <a:avLst/>
          </a:prstGeom>
        </p:spPr>
        <p:txBody>
          <a:bodyPr anchor="t"/>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l">
              <a:buNone/>
            </a:pPr>
            <a:r>
              <a:rPr lang="en-US" b="1" i="0" dirty="0">
                <a:solidFill>
                  <a:srgbClr val="212121"/>
                </a:solidFill>
                <a:effectLst/>
                <a:latin typeface="Roboto" panose="02000000000000000000" pitchFamily="2" charset="0"/>
              </a:rPr>
              <a:t>Which Region is the Most Profitable?</a:t>
            </a:r>
            <a:endParaRPr lang="en-US" b="0" i="0" dirty="0">
              <a:solidFill>
                <a:srgbClr val="212121"/>
              </a:solidFill>
              <a:effectLst/>
              <a:latin typeface="Roboto" panose="02000000000000000000" pitchFamily="2" charset="0"/>
            </a:endParaRPr>
          </a:p>
          <a:p>
            <a:r>
              <a:rPr lang="en-US" b="1" i="0" dirty="0">
                <a:solidFill>
                  <a:srgbClr val="212121"/>
                </a:solidFill>
                <a:effectLst/>
                <a:latin typeface="Roboto" panose="02000000000000000000" pitchFamily="2" charset="0"/>
              </a:rPr>
              <a:t>West</a:t>
            </a:r>
            <a:r>
              <a:rPr lang="en-US" b="0" i="0" dirty="0">
                <a:solidFill>
                  <a:srgbClr val="212121"/>
                </a:solidFill>
                <a:effectLst/>
                <a:latin typeface="Roboto" panose="02000000000000000000" pitchFamily="2" charset="0"/>
              </a:rPr>
              <a:t> is the most profitable area, with a </a:t>
            </a:r>
            <a:r>
              <a:rPr lang="en-US" b="1" i="0" dirty="0">
                <a:solidFill>
                  <a:srgbClr val="212121"/>
                </a:solidFill>
                <a:effectLst/>
                <a:latin typeface="Roboto" panose="02000000000000000000" pitchFamily="2" charset="0"/>
              </a:rPr>
              <a:t>38%</a:t>
            </a:r>
            <a:r>
              <a:rPr lang="en-US" b="0" i="0" dirty="0">
                <a:solidFill>
                  <a:srgbClr val="212121"/>
                </a:solidFill>
                <a:effectLst/>
                <a:latin typeface="Roboto" panose="02000000000000000000" pitchFamily="2" charset="0"/>
              </a:rPr>
              <a:t> share</a:t>
            </a:r>
          </a:p>
          <a:p>
            <a:r>
              <a:rPr lang="en-US" b="0" i="0" dirty="0">
                <a:solidFill>
                  <a:srgbClr val="212121"/>
                </a:solidFill>
                <a:effectLst/>
                <a:latin typeface="Roboto" panose="02000000000000000000" pitchFamily="2" charset="0"/>
              </a:rPr>
              <a:t>After that comes the </a:t>
            </a:r>
            <a:r>
              <a:rPr lang="en-US" b="1" i="0" dirty="0">
                <a:solidFill>
                  <a:srgbClr val="212121"/>
                </a:solidFill>
                <a:effectLst/>
                <a:latin typeface="Roboto" panose="02000000000000000000" pitchFamily="2" charset="0"/>
              </a:rPr>
              <a:t>East area</a:t>
            </a:r>
            <a:r>
              <a:rPr lang="en-US" b="0" i="0" dirty="0">
                <a:solidFill>
                  <a:srgbClr val="212121"/>
                </a:solidFill>
                <a:effectLst/>
                <a:latin typeface="Roboto" panose="02000000000000000000" pitchFamily="2" charset="0"/>
              </a:rPr>
              <a:t>, which has a significant </a:t>
            </a:r>
            <a:r>
              <a:rPr lang="en-US" b="1" i="0" dirty="0">
                <a:solidFill>
                  <a:srgbClr val="212121"/>
                </a:solidFill>
                <a:effectLst/>
                <a:latin typeface="Roboto" panose="02000000000000000000" pitchFamily="2" charset="0"/>
              </a:rPr>
              <a:t>32%</a:t>
            </a:r>
            <a:r>
              <a:rPr lang="en-US" b="0" i="0" dirty="0">
                <a:solidFill>
                  <a:srgbClr val="212121"/>
                </a:solidFill>
                <a:effectLst/>
                <a:latin typeface="Roboto" panose="02000000000000000000" pitchFamily="2" charset="0"/>
              </a:rPr>
              <a:t> of the profit.</a:t>
            </a:r>
          </a:p>
          <a:p>
            <a:r>
              <a:rPr lang="en-US" b="1" i="0" dirty="0">
                <a:solidFill>
                  <a:srgbClr val="212121"/>
                </a:solidFill>
                <a:effectLst/>
                <a:latin typeface="Roboto" panose="02000000000000000000" pitchFamily="2" charset="0"/>
              </a:rPr>
              <a:t>14%</a:t>
            </a:r>
            <a:r>
              <a:rPr lang="en-US" b="0" i="0" dirty="0">
                <a:solidFill>
                  <a:srgbClr val="212121"/>
                </a:solidFill>
                <a:effectLst/>
                <a:latin typeface="Roboto" panose="02000000000000000000" pitchFamily="2" charset="0"/>
              </a:rPr>
              <a:t> of profits come from the </a:t>
            </a:r>
            <a:r>
              <a:rPr lang="en-US" b="1" i="0" dirty="0">
                <a:solidFill>
                  <a:srgbClr val="212121"/>
                </a:solidFill>
                <a:effectLst/>
                <a:latin typeface="Roboto" panose="02000000000000000000" pitchFamily="2" charset="0"/>
              </a:rPr>
              <a:t>Central area</a:t>
            </a:r>
            <a:r>
              <a:rPr lang="en-US" b="0" i="0" dirty="0">
                <a:solidFill>
                  <a:srgbClr val="212121"/>
                </a:solidFill>
                <a:effectLst/>
                <a:latin typeface="Roboto" panose="02000000000000000000" pitchFamily="2" charset="0"/>
              </a:rPr>
              <a:t>, which is a much smaller share.</a:t>
            </a:r>
            <a:endParaRPr lang="en-US" dirty="0">
              <a:solidFill>
                <a:srgbClr val="212121"/>
              </a:solidFill>
              <a:latin typeface="Roboto" panose="02000000000000000000" pitchFamily="2" charset="0"/>
            </a:endParaRPr>
          </a:p>
          <a:p>
            <a:r>
              <a:rPr lang="en-US" b="1" i="0" dirty="0">
                <a:solidFill>
                  <a:srgbClr val="212121"/>
                </a:solidFill>
                <a:effectLst/>
                <a:latin typeface="Roboto" panose="02000000000000000000" pitchFamily="2" charset="0"/>
              </a:rPr>
              <a:t>16%</a:t>
            </a:r>
            <a:r>
              <a:rPr lang="en-US" b="0" i="0" dirty="0">
                <a:solidFill>
                  <a:srgbClr val="212121"/>
                </a:solidFill>
                <a:effectLst/>
                <a:latin typeface="Roboto" panose="02000000000000000000" pitchFamily="2" charset="0"/>
              </a:rPr>
              <a:t> of the general profit comes from the </a:t>
            </a:r>
            <a:r>
              <a:rPr lang="en-US" b="1" i="0" dirty="0">
                <a:solidFill>
                  <a:srgbClr val="212121"/>
                </a:solidFill>
                <a:effectLst/>
                <a:latin typeface="Roboto" panose="02000000000000000000" pitchFamily="2" charset="0"/>
              </a:rPr>
              <a:t>South</a:t>
            </a:r>
            <a:r>
              <a:rPr lang="en-US" b="0" i="0" dirty="0">
                <a:solidFill>
                  <a:srgbClr val="212121"/>
                </a:solidFill>
                <a:effectLst/>
                <a:latin typeface="Roboto" panose="02000000000000000000" pitchFamily="2" charset="0"/>
              </a:rPr>
              <a:t>.</a:t>
            </a:r>
          </a:p>
          <a:p>
            <a:r>
              <a:rPr lang="en-US" b="0" i="0" dirty="0">
                <a:solidFill>
                  <a:srgbClr val="212121"/>
                </a:solidFill>
                <a:effectLst/>
                <a:latin typeface="Roboto" panose="02000000000000000000" pitchFamily="2" charset="0"/>
              </a:rPr>
              <a:t> both the </a:t>
            </a:r>
            <a:r>
              <a:rPr lang="en-US" b="1" i="0" dirty="0">
                <a:solidFill>
                  <a:srgbClr val="212121"/>
                </a:solidFill>
                <a:effectLst/>
                <a:latin typeface="Roboto" panose="02000000000000000000" pitchFamily="2" charset="0"/>
              </a:rPr>
              <a:t>East and West </a:t>
            </a:r>
            <a:r>
              <a:rPr lang="en-US" b="0" i="0" dirty="0">
                <a:solidFill>
                  <a:srgbClr val="212121"/>
                </a:solidFill>
                <a:effectLst/>
                <a:latin typeface="Roboto" panose="02000000000000000000" pitchFamily="2" charset="0"/>
              </a:rPr>
              <a:t>are the most profitable areas, with the West being the most profitable. Based on these results, it seems like putting resources and business operations in these two areas could bring in the most money.</a:t>
            </a:r>
          </a:p>
        </p:txBody>
      </p:sp>
      <p:pic>
        <p:nvPicPr>
          <p:cNvPr id="6146" name="Picture 2">
            <a:extLst>
              <a:ext uri="{FF2B5EF4-FFF2-40B4-BE49-F238E27FC236}">
                <a16:creationId xmlns:a16="http://schemas.microsoft.com/office/drawing/2014/main" id="{E8DB0E90-1C9C-F3D3-38CF-E05EFEA705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1578" y="862013"/>
            <a:ext cx="4589746" cy="460094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735C0006-A962-7B42-E8D0-D6AB6E873DEC}"/>
              </a:ext>
            </a:extLst>
          </p:cNvPr>
          <p:cNvSpPr>
            <a:spLocks noGrp="1"/>
          </p:cNvSpPr>
          <p:nvPr>
            <p:ph type="sldNum" sz="quarter" idx="12"/>
          </p:nvPr>
        </p:nvSpPr>
        <p:spPr/>
        <p:txBody>
          <a:bodyPr/>
          <a:lstStyle/>
          <a:p>
            <a:fld id="{3A98EE3D-8CD1-4C3F-BD1C-C98C9596463C}" type="slidenum">
              <a:rPr lang="en-US" smtClean="0"/>
              <a:t>15</a:t>
            </a:fld>
            <a:endParaRPr lang="en-US"/>
          </a:p>
        </p:txBody>
      </p:sp>
    </p:spTree>
    <p:extLst>
      <p:ext uri="{BB962C8B-B14F-4D97-AF65-F5344CB8AC3E}">
        <p14:creationId xmlns:p14="http://schemas.microsoft.com/office/powerpoint/2010/main" val="3513201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69913" y="316831"/>
            <a:ext cx="11029616" cy="1188720"/>
          </a:xfrm>
        </p:spPr>
        <p:txBody>
          <a:bodyPr anchor="ctr"/>
          <a:lstStyle/>
          <a:p>
            <a:r>
              <a:rPr lang="en-GB" dirty="0"/>
              <a:t>Results</a:t>
            </a:r>
            <a:endParaRPr lang="en-US" dirty="0"/>
          </a:p>
        </p:txBody>
      </p:sp>
      <p:pic>
        <p:nvPicPr>
          <p:cNvPr id="8" name="Content Placeholder 7">
            <a:extLst>
              <a:ext uri="{FF2B5EF4-FFF2-40B4-BE49-F238E27FC236}">
                <a16:creationId xmlns:a16="http://schemas.microsoft.com/office/drawing/2014/main" id="{72357994-19D7-9984-DFCB-F2CA6993FCA9}"/>
              </a:ext>
            </a:extLst>
          </p:cNvPr>
          <p:cNvPicPr>
            <a:picLocks noGrp="1" noChangeAspect="1"/>
          </p:cNvPicPr>
          <p:nvPr>
            <p:ph idx="1"/>
          </p:nvPr>
        </p:nvPicPr>
        <p:blipFill rotWithShape="1">
          <a:blip r:embed="rId2"/>
          <a:srcRect l="-76" t="-58" r="-122" b="70725"/>
          <a:stretch/>
        </p:blipFill>
        <p:spPr>
          <a:xfrm>
            <a:off x="1820762" y="543764"/>
            <a:ext cx="9396754" cy="6324069"/>
          </a:xfrm>
        </p:spPr>
      </p:pic>
    </p:spTree>
    <p:extLst>
      <p:ext uri="{BB962C8B-B14F-4D97-AF65-F5344CB8AC3E}">
        <p14:creationId xmlns:p14="http://schemas.microsoft.com/office/powerpoint/2010/main" val="3319627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72357994-19D7-9984-DFCB-F2CA6993FCA9}"/>
              </a:ext>
            </a:extLst>
          </p:cNvPr>
          <p:cNvPicPr>
            <a:picLocks noGrp="1" noChangeAspect="1"/>
          </p:cNvPicPr>
          <p:nvPr>
            <p:ph idx="1"/>
          </p:nvPr>
        </p:nvPicPr>
        <p:blipFill rotWithShape="1">
          <a:blip r:embed="rId2"/>
          <a:srcRect l="-199" t="29494" r="-1" b="43568"/>
          <a:stretch/>
        </p:blipFill>
        <p:spPr>
          <a:xfrm>
            <a:off x="1820762" y="1050126"/>
            <a:ext cx="9396754" cy="5807874"/>
          </a:xfrm>
        </p:spPr>
      </p:pic>
      <p:pic>
        <p:nvPicPr>
          <p:cNvPr id="3" name="Content Placeholder 7">
            <a:extLst>
              <a:ext uri="{FF2B5EF4-FFF2-40B4-BE49-F238E27FC236}">
                <a16:creationId xmlns:a16="http://schemas.microsoft.com/office/drawing/2014/main" id="{01C90BB3-3094-9A9D-2992-E1B8DAD199AF}"/>
              </a:ext>
            </a:extLst>
          </p:cNvPr>
          <p:cNvPicPr>
            <a:picLocks noChangeAspect="1"/>
          </p:cNvPicPr>
          <p:nvPr/>
        </p:nvPicPr>
        <p:blipFill rotWithShape="1">
          <a:blip r:embed="rId2"/>
          <a:srcRect l="-76" t="-58" r="-122" b="95967"/>
          <a:stretch/>
        </p:blipFill>
        <p:spPr>
          <a:xfrm>
            <a:off x="1820762" y="543764"/>
            <a:ext cx="9396754" cy="881913"/>
          </a:xfrm>
          <a:prstGeom prst="rect">
            <a:avLst/>
          </a:prstGeom>
        </p:spPr>
      </p:pic>
    </p:spTree>
    <p:extLst>
      <p:ext uri="{BB962C8B-B14F-4D97-AF65-F5344CB8AC3E}">
        <p14:creationId xmlns:p14="http://schemas.microsoft.com/office/powerpoint/2010/main" val="32242245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72357994-19D7-9984-DFCB-F2CA6993FCA9}"/>
              </a:ext>
            </a:extLst>
          </p:cNvPr>
          <p:cNvPicPr>
            <a:picLocks noGrp="1" noChangeAspect="1"/>
          </p:cNvPicPr>
          <p:nvPr>
            <p:ph idx="1"/>
          </p:nvPr>
        </p:nvPicPr>
        <p:blipFill rotWithShape="1">
          <a:blip r:embed="rId2"/>
          <a:srcRect l="1" t="56384" r="-202" b="40789"/>
          <a:stretch/>
        </p:blipFill>
        <p:spPr>
          <a:xfrm>
            <a:off x="1820762" y="1524787"/>
            <a:ext cx="9396754" cy="609600"/>
          </a:xfrm>
        </p:spPr>
      </p:pic>
      <p:pic>
        <p:nvPicPr>
          <p:cNvPr id="3" name="Content Placeholder 7">
            <a:extLst>
              <a:ext uri="{FF2B5EF4-FFF2-40B4-BE49-F238E27FC236}">
                <a16:creationId xmlns:a16="http://schemas.microsoft.com/office/drawing/2014/main" id="{01C90BB3-3094-9A9D-2992-E1B8DAD199AF}"/>
              </a:ext>
            </a:extLst>
          </p:cNvPr>
          <p:cNvPicPr>
            <a:picLocks noChangeAspect="1"/>
          </p:cNvPicPr>
          <p:nvPr/>
        </p:nvPicPr>
        <p:blipFill rotWithShape="1">
          <a:blip r:embed="rId2"/>
          <a:srcRect l="-76" t="-58" r="-122" b="95967"/>
          <a:stretch/>
        </p:blipFill>
        <p:spPr>
          <a:xfrm>
            <a:off x="1820762" y="720741"/>
            <a:ext cx="9396754" cy="881913"/>
          </a:xfrm>
          <a:prstGeom prst="rect">
            <a:avLst/>
          </a:prstGeom>
        </p:spPr>
      </p:pic>
    </p:spTree>
    <p:extLst>
      <p:ext uri="{BB962C8B-B14F-4D97-AF65-F5344CB8AC3E}">
        <p14:creationId xmlns:p14="http://schemas.microsoft.com/office/powerpoint/2010/main" val="280650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r>
              <a:rPr lang="en-GB" dirty="0"/>
              <a:t>links</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1" y="1465046"/>
            <a:ext cx="11029615" cy="3634486"/>
          </a:xfrm>
        </p:spPr>
        <p:txBody>
          <a:bodyPr/>
          <a:lstStyle/>
          <a:p>
            <a:pPr marL="0" indent="0">
              <a:buNone/>
            </a:pPr>
            <a:r>
              <a:rPr lang="en-US" b="0" i="0" dirty="0">
                <a:solidFill>
                  <a:srgbClr val="374151"/>
                </a:solidFill>
                <a:effectLst/>
                <a:latin typeface="Söhne"/>
              </a:rPr>
              <a:t>For further exploration and reference, please find below relevant links and resources associated with our project:</a:t>
            </a:r>
            <a:endParaRPr lang="en-US" dirty="0"/>
          </a:p>
          <a:p>
            <a:r>
              <a:rPr lang="en-US" dirty="0"/>
              <a:t>GitHub Repository – </a:t>
            </a:r>
            <a:r>
              <a:rPr lang="en-US" dirty="0">
                <a:hlinkClick r:id="rId2"/>
              </a:rPr>
              <a:t>https://github.com/rakshit232001/IBM</a:t>
            </a:r>
            <a:endParaRPr lang="en-US" dirty="0"/>
          </a:p>
          <a:p>
            <a:r>
              <a:rPr lang="en-US" dirty="0"/>
              <a:t>Dataset – </a:t>
            </a:r>
            <a:r>
              <a:rPr lang="en-US" dirty="0">
                <a:hlinkClick r:id="rId3"/>
              </a:rPr>
              <a:t>https://www.kaggle.com/datasets/bravehart101/sample-supermarket-dataset</a:t>
            </a:r>
            <a:endParaRPr lang="en-US" dirty="0"/>
          </a:p>
          <a:p>
            <a:r>
              <a:rPr lang="en-US" dirty="0"/>
              <a:t>Online Courses - </a:t>
            </a:r>
            <a:r>
              <a:rPr lang="en-US" dirty="0">
                <a:hlinkClick r:id="rId4"/>
              </a:rPr>
              <a:t>https://skills.yourlearning.ibm.com/activity/PLAN-311C8650DD11</a:t>
            </a:r>
            <a:endParaRPr lang="en-US" dirty="0"/>
          </a:p>
          <a:p>
            <a:r>
              <a:rPr lang="en-US" dirty="0"/>
              <a:t>Reference Video - </a:t>
            </a:r>
            <a:r>
              <a:rPr lang="en-IN" b="0" i="0" u="sng" dirty="0">
                <a:effectLst/>
                <a:latin typeface="Roboto" panose="02000000000000000000" pitchFamily="2" charset="0"/>
                <a:hlinkClick r:id="rId5"/>
              </a:rPr>
              <a:t>https://skillsbuild.edunetworld.com/courses/da/superstore/</a:t>
            </a:r>
            <a:endParaRPr lang="en-US" b="0" i="0" u="sng" dirty="0">
              <a:effectLst/>
              <a:latin typeface="Roboto" panose="02000000000000000000" pitchFamily="2" charset="0"/>
            </a:endParaRPr>
          </a:p>
          <a:p>
            <a:r>
              <a:rPr lang="en-US" dirty="0">
                <a:latin typeface="Roboto" panose="02000000000000000000" pitchFamily="2" charset="0"/>
              </a:rPr>
              <a:t>Websites - </a:t>
            </a:r>
            <a:r>
              <a:rPr lang="en-US" dirty="0">
                <a:latin typeface="Roboto" panose="02000000000000000000" pitchFamily="2" charset="0"/>
                <a:hlinkClick r:id="rId6"/>
              </a:rPr>
              <a:t>https://www.mygreatlearning.com/blog/understanding-data-visualization-techniques/</a:t>
            </a:r>
            <a:endParaRPr lang="en-US" dirty="0"/>
          </a:p>
        </p:txBody>
      </p:sp>
    </p:spTree>
    <p:extLst>
      <p:ext uri="{BB962C8B-B14F-4D97-AF65-F5344CB8AC3E}">
        <p14:creationId xmlns:p14="http://schemas.microsoft.com/office/powerpoint/2010/main" val="9585896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2" y="702156"/>
            <a:ext cx="11029616" cy="1939444"/>
          </a:xfrm>
        </p:spPr>
        <p:txBody>
          <a:bodyPr>
            <a:normAutofit fontScale="90000"/>
          </a:bodyPr>
          <a:lstStyle/>
          <a:p>
            <a:r>
              <a:rPr lang="en-GB" dirty="0"/>
              <a:t>PROJECT TITLE – </a:t>
            </a:r>
            <a:r>
              <a:rPr lang="en-US" b="0" i="0" dirty="0">
                <a:solidFill>
                  <a:srgbClr val="343541"/>
                </a:solidFill>
                <a:effectLst/>
              </a:rPr>
              <a:t>Case study: Analysis of superstore</a:t>
            </a:r>
            <a:br>
              <a:rPr lang="en-GB" dirty="0"/>
            </a:br>
            <a:br>
              <a:rPr lang="en-GB" dirty="0"/>
            </a:br>
            <a:br>
              <a:rPr lang="en-GB" dirty="0"/>
            </a:br>
            <a:r>
              <a:rPr lang="en-GB" dirty="0"/>
              <a:t>Problem Statement</a:t>
            </a:r>
            <a:br>
              <a:rPr lang="en-GB" dirty="0"/>
            </a:b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2" y="2584450"/>
            <a:ext cx="11029615" cy="844550"/>
          </a:xfrm>
        </p:spPr>
        <p:txBody>
          <a:bodyPr/>
          <a:lstStyle/>
          <a:p>
            <a:r>
              <a:rPr lang="en-US" dirty="0"/>
              <a:t>The process of looking at a superstore's performance and customer data to find ways to improve and make business operations run as smoothly as possible.</a:t>
            </a:r>
          </a:p>
        </p:txBody>
      </p:sp>
    </p:spTree>
    <p:extLst>
      <p:ext uri="{BB962C8B-B14F-4D97-AF65-F5344CB8AC3E}">
        <p14:creationId xmlns:p14="http://schemas.microsoft.com/office/powerpoint/2010/main" val="4428357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53BACA5-2F2D-0750-8D92-A418CFD8EE4E}"/>
              </a:ext>
            </a:extLst>
          </p:cNvPr>
          <p:cNvPicPr>
            <a:picLocks noChangeAspect="1"/>
          </p:cNvPicPr>
          <p:nvPr/>
        </p:nvPicPr>
        <p:blipFill rotWithShape="1">
          <a:blip r:embed="rId2"/>
          <a:srcRect l="3726" t="24659" r="1487" b="35771"/>
          <a:stretch/>
        </p:blipFill>
        <p:spPr>
          <a:xfrm>
            <a:off x="0" y="1465004"/>
            <a:ext cx="12192000" cy="3610507"/>
          </a:xfrm>
          <a:prstGeom prst="rect">
            <a:avLst/>
          </a:prstGeom>
        </p:spPr>
      </p:pic>
      <p:sp>
        <p:nvSpPr>
          <p:cNvPr id="6" name="Slide Number Placeholder 5">
            <a:extLst>
              <a:ext uri="{FF2B5EF4-FFF2-40B4-BE49-F238E27FC236}">
                <a16:creationId xmlns:a16="http://schemas.microsoft.com/office/drawing/2014/main" id="{D92805C8-A60A-0CCF-423C-A62868FA87B6}"/>
              </a:ext>
            </a:extLst>
          </p:cNvPr>
          <p:cNvSpPr>
            <a:spLocks noGrp="1"/>
          </p:cNvSpPr>
          <p:nvPr>
            <p:ph type="sldNum" sz="quarter" idx="12"/>
          </p:nvPr>
        </p:nvSpPr>
        <p:spPr/>
        <p:txBody>
          <a:bodyPr/>
          <a:lstStyle/>
          <a:p>
            <a:fld id="{3A98EE3D-8CD1-4C3F-BD1C-C98C9596463C}" type="slidenum">
              <a:rPr lang="en-US" smtClean="0"/>
              <a:t>20</a:t>
            </a:fld>
            <a:endParaRPr lang="en-US"/>
          </a:p>
        </p:txBody>
      </p:sp>
    </p:spTree>
    <p:extLst>
      <p:ext uri="{BB962C8B-B14F-4D97-AF65-F5344CB8AC3E}">
        <p14:creationId xmlns:p14="http://schemas.microsoft.com/office/powerpoint/2010/main" val="855973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p:txBody>
          <a:bodyPr anchor="ctr"/>
          <a:lstStyle/>
          <a:p>
            <a:r>
              <a:rPr lang="en-US"/>
              <a:t>AGENDA</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p:txBody>
          <a:bodyPr/>
          <a:lstStyle/>
          <a:p>
            <a:r>
              <a:rPr lang="en-US" dirty="0"/>
              <a:t>Problem Statement / Project Title</a:t>
            </a:r>
          </a:p>
          <a:p>
            <a:r>
              <a:rPr lang="en-US" dirty="0"/>
              <a:t>Project Overview</a:t>
            </a:r>
          </a:p>
          <a:p>
            <a:r>
              <a:rPr lang="en-US" dirty="0"/>
              <a:t>Who are the end Users</a:t>
            </a:r>
          </a:p>
          <a:p>
            <a:r>
              <a:rPr lang="en-US" dirty="0"/>
              <a:t>Solution &amp; its value proposition</a:t>
            </a:r>
          </a:p>
          <a:p>
            <a:r>
              <a:rPr lang="en-US" dirty="0"/>
              <a:t>How did you customize the project and make it your own?</a:t>
            </a:r>
          </a:p>
          <a:p>
            <a:r>
              <a:rPr lang="en-US" dirty="0"/>
              <a:t>Modelling</a:t>
            </a:r>
          </a:p>
          <a:p>
            <a:r>
              <a:rPr lang="en-US" dirty="0"/>
              <a:t>Results</a:t>
            </a:r>
          </a:p>
          <a:p>
            <a:r>
              <a:rPr lang="en-US" dirty="0"/>
              <a:t>Links</a:t>
            </a:r>
          </a:p>
        </p:txBody>
      </p:sp>
    </p:spTree>
    <p:extLst>
      <p:ext uri="{BB962C8B-B14F-4D97-AF65-F5344CB8AC3E}">
        <p14:creationId xmlns:p14="http://schemas.microsoft.com/office/powerpoint/2010/main" val="21168255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p:txBody>
          <a:bodyPr anchor="ctr"/>
          <a:lstStyle/>
          <a:p>
            <a:r>
              <a:rPr lang="en-US"/>
              <a:t>PROJECT  OVERVIEW</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212892" y="1020064"/>
            <a:ext cx="11029615" cy="3634486"/>
          </a:xfrm>
        </p:spPr>
        <p:txBody>
          <a:bodyPr/>
          <a:lstStyle/>
          <a:p>
            <a:r>
              <a:rPr lang="en-US" dirty="0"/>
              <a:t>The purpose of this study is to learn more about how a superstore works by examining its operations, customer data, and performance measures. Our goal is to improve the superstore's operations, boost the customer experience, and fuel the company's expansion by recommending concrete steps to take based on analysis of past data.</a:t>
            </a:r>
          </a:p>
        </p:txBody>
      </p:sp>
    </p:spTree>
    <p:extLst>
      <p:ext uri="{BB962C8B-B14F-4D97-AF65-F5344CB8AC3E}">
        <p14:creationId xmlns:p14="http://schemas.microsoft.com/office/powerpoint/2010/main" val="584653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p:txBody>
          <a:bodyPr anchor="ctr"/>
          <a:lstStyle/>
          <a:p>
            <a:r>
              <a:rPr lang="en-US" sz="2800"/>
              <a:t>WHO ARE THE END USERS of this project?</a:t>
            </a:r>
            <a:endParaRPr lang="en-US"/>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479592" y="1612900"/>
            <a:ext cx="11029615" cy="2063750"/>
          </a:xfrm>
        </p:spPr>
        <p:txBody>
          <a:bodyPr/>
          <a:lstStyle/>
          <a:p>
            <a:r>
              <a:rPr lang="en-US" dirty="0"/>
              <a:t>The superstore management team, which consists of executives, department heads, and operational staff, are the project's end users. They need information on the store's performance so that they may make informed choices and make adjustments. As a result of this analysis, they will have a better grasp of the store's SWOT (strengths, weaknesses, opportunities, and threats) and be more equipped to make strategic moves toward expanding their business and boosting their customers' happiness.</a:t>
            </a:r>
          </a:p>
        </p:txBody>
      </p:sp>
    </p:spTree>
    <p:extLst>
      <p:ext uri="{BB962C8B-B14F-4D97-AF65-F5344CB8AC3E}">
        <p14:creationId xmlns:p14="http://schemas.microsoft.com/office/powerpoint/2010/main" val="728542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br>
              <a:rPr lang="en-US" sz="2800"/>
            </a:br>
            <a:r>
              <a:rPr lang="en-US" sz="2800"/>
              <a:t>YOUR SOLUTION AND ITS VALUE PROPOSITION</a:t>
            </a:r>
            <a:endParaRPr lang="en-US"/>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1" y="1573330"/>
            <a:ext cx="11029615" cy="1855670"/>
          </a:xfrm>
        </p:spPr>
        <p:txBody>
          <a:bodyPr/>
          <a:lstStyle/>
          <a:p>
            <a:r>
              <a:rPr lang="en-US" dirty="0"/>
              <a:t>Solution is to look at the superstore's sales data, and operational metrics, to find patterns, trends, and places where the store could do better. By using advanced analytics techniques, we will provide insights that can be used to solve the problems we've found and improve key performance indicators. The value of our solution lies in its ability to increase business efficiency, drive revenue growth, and improve the customer experience as a whole.</a:t>
            </a:r>
          </a:p>
        </p:txBody>
      </p:sp>
    </p:spTree>
    <p:extLst>
      <p:ext uri="{BB962C8B-B14F-4D97-AF65-F5344CB8AC3E}">
        <p14:creationId xmlns:p14="http://schemas.microsoft.com/office/powerpoint/2010/main" val="2076851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493812"/>
            <a:ext cx="11029616" cy="1188720"/>
          </a:xfrm>
        </p:spPr>
        <p:txBody>
          <a:bodyPr anchor="ctr"/>
          <a:lstStyle/>
          <a:p>
            <a:r>
              <a:rPr lang="en-US"/>
              <a:t>How did you customize the project and make it your own</a:t>
            </a:r>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581192" y="1817973"/>
            <a:ext cx="11029615" cy="2336933"/>
          </a:xfrm>
        </p:spPr>
        <p:txBody>
          <a:bodyPr/>
          <a:lstStyle/>
          <a:p>
            <a:r>
              <a:rPr lang="en-US" dirty="0"/>
              <a:t>Even though there may be similar analyses for superstores, we have tailored our method to meet the specific requirement and challenges of the target store. </a:t>
            </a:r>
          </a:p>
          <a:p>
            <a:r>
              <a:rPr lang="en-US" dirty="0"/>
              <a:t>We used domain-specific knowledge and expertise to make sure that our recommendations are relevant and useful.</a:t>
            </a:r>
          </a:p>
          <a:p>
            <a:r>
              <a:rPr lang="en-US" dirty="0"/>
              <a:t>Also, our system uses the latest data analytics techniques and tools, which make it possible to get a more complete and accurate picture of how the store is doing.</a:t>
            </a:r>
          </a:p>
        </p:txBody>
      </p:sp>
    </p:spTree>
    <p:extLst>
      <p:ext uri="{BB962C8B-B14F-4D97-AF65-F5344CB8AC3E}">
        <p14:creationId xmlns:p14="http://schemas.microsoft.com/office/powerpoint/2010/main" val="3657386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B2EC1-B7BF-CE7B-C9A6-7635DA95F4F6}"/>
              </a:ext>
            </a:extLst>
          </p:cNvPr>
          <p:cNvSpPr>
            <a:spLocks noGrp="1"/>
          </p:cNvSpPr>
          <p:nvPr>
            <p:ph type="title"/>
          </p:nvPr>
        </p:nvSpPr>
        <p:spPr>
          <a:xfrm>
            <a:off x="581191" y="179163"/>
            <a:ext cx="11029616" cy="1188720"/>
          </a:xfrm>
        </p:spPr>
        <p:txBody>
          <a:bodyPr anchor="ctr"/>
          <a:lstStyle/>
          <a:p>
            <a:r>
              <a:rPr lang="en-GB" dirty="0"/>
              <a:t>MODELLING</a:t>
            </a:r>
            <a:endParaRPr lang="en-US" dirty="0"/>
          </a:p>
        </p:txBody>
      </p:sp>
      <p:sp>
        <p:nvSpPr>
          <p:cNvPr id="3" name="Content Placeholder 2">
            <a:extLst>
              <a:ext uri="{FF2B5EF4-FFF2-40B4-BE49-F238E27FC236}">
                <a16:creationId xmlns:a16="http://schemas.microsoft.com/office/drawing/2014/main" id="{27EBACB0-5504-CAD6-951C-D14217A08A80}"/>
              </a:ext>
            </a:extLst>
          </p:cNvPr>
          <p:cNvSpPr>
            <a:spLocks noGrp="1"/>
          </p:cNvSpPr>
          <p:nvPr>
            <p:ph idx="1"/>
          </p:nvPr>
        </p:nvSpPr>
        <p:spPr>
          <a:xfrm>
            <a:off x="370411" y="940582"/>
            <a:ext cx="5725588" cy="5917417"/>
          </a:xfrm>
        </p:spPr>
        <p:txBody>
          <a:bodyPr anchor="t">
            <a:normAutofit/>
          </a:bodyPr>
          <a:lstStyle/>
          <a:p>
            <a:pPr marL="0" indent="0">
              <a:buNone/>
            </a:pPr>
            <a:r>
              <a:rPr lang="en-US" b="1" i="0" dirty="0">
                <a:solidFill>
                  <a:srgbClr val="212121"/>
                </a:solidFill>
                <a:effectLst/>
                <a:latin typeface="Roboto" panose="02000000000000000000" pitchFamily="2" charset="0"/>
              </a:rPr>
              <a:t>How does Sales, Quantity and Discount affects </a:t>
            </a:r>
            <a:r>
              <a:rPr lang="en-US" b="1" i="0" dirty="0" err="1">
                <a:solidFill>
                  <a:srgbClr val="212121"/>
                </a:solidFill>
                <a:effectLst/>
                <a:latin typeface="Roboto" panose="02000000000000000000" pitchFamily="2" charset="0"/>
              </a:rPr>
              <a:t>SuperStore</a:t>
            </a:r>
            <a:r>
              <a:rPr lang="en-US" b="1" i="0" dirty="0">
                <a:solidFill>
                  <a:srgbClr val="212121"/>
                </a:solidFill>
                <a:effectLst/>
                <a:latin typeface="Roboto" panose="02000000000000000000" pitchFamily="2" charset="0"/>
              </a:rPr>
              <a:t> Profits?</a:t>
            </a:r>
            <a:endParaRPr lang="en-US" dirty="0"/>
          </a:p>
          <a:p>
            <a:pPr>
              <a:lnSpc>
                <a:spcPct val="100000"/>
              </a:lnSpc>
            </a:pPr>
            <a:r>
              <a:rPr lang="en-US" b="1" i="0" dirty="0">
                <a:solidFill>
                  <a:srgbClr val="212121"/>
                </a:solidFill>
                <a:effectLst/>
                <a:latin typeface="Roboto" panose="02000000000000000000" pitchFamily="2" charset="0"/>
              </a:rPr>
              <a:t>Sales and Profit:</a:t>
            </a:r>
            <a:r>
              <a:rPr lang="en-US" b="0" i="0" dirty="0">
                <a:solidFill>
                  <a:srgbClr val="212121"/>
                </a:solidFill>
                <a:effectLst/>
                <a:latin typeface="Roboto" panose="02000000000000000000" pitchFamily="2" charset="0"/>
              </a:rPr>
              <a:t>  As sales increase, profits also increase.</a:t>
            </a:r>
          </a:p>
          <a:p>
            <a:pPr lvl="1">
              <a:buFont typeface="Wingdings" panose="05000000000000000000" pitchFamily="2" charset="2"/>
              <a:buChar char="v"/>
            </a:pPr>
            <a:r>
              <a:rPr lang="en-US" b="1" i="0" dirty="0">
                <a:solidFill>
                  <a:srgbClr val="212121"/>
                </a:solidFill>
                <a:effectLst/>
                <a:latin typeface="Roboto" panose="02000000000000000000" pitchFamily="2" charset="0"/>
              </a:rPr>
              <a:t>Reason</a:t>
            </a:r>
            <a:r>
              <a:rPr lang="en-US" dirty="0">
                <a:solidFill>
                  <a:srgbClr val="212121"/>
                </a:solidFill>
                <a:latin typeface="Roboto" panose="02000000000000000000" pitchFamily="2" charset="0"/>
              </a:rPr>
              <a:t> </a:t>
            </a:r>
            <a:r>
              <a:rPr lang="en-US" b="1" dirty="0">
                <a:solidFill>
                  <a:srgbClr val="212121"/>
                </a:solidFill>
                <a:latin typeface="Roboto" panose="02000000000000000000" pitchFamily="2" charset="0"/>
              </a:rPr>
              <a:t>:</a:t>
            </a:r>
            <a:r>
              <a:rPr lang="en-US" b="0" i="0" dirty="0">
                <a:solidFill>
                  <a:srgbClr val="212121"/>
                </a:solidFill>
                <a:effectLst/>
                <a:latin typeface="Roboto" panose="02000000000000000000" pitchFamily="2" charset="0"/>
              </a:rPr>
              <a:t> higher sales lead to higher revenue and subsequently higher profits. </a:t>
            </a:r>
          </a:p>
          <a:p>
            <a:r>
              <a:rPr lang="en-US" b="1" i="0" dirty="0">
                <a:solidFill>
                  <a:srgbClr val="212121"/>
                </a:solidFill>
                <a:effectLst/>
                <a:latin typeface="Roboto" panose="02000000000000000000" pitchFamily="2" charset="0"/>
              </a:rPr>
              <a:t>Discount and Profit:</a:t>
            </a:r>
            <a:r>
              <a:rPr lang="en-US" b="0" i="0" dirty="0">
                <a:solidFill>
                  <a:srgbClr val="212121"/>
                </a:solidFill>
                <a:effectLst/>
                <a:latin typeface="Roboto" panose="02000000000000000000" pitchFamily="2" charset="0"/>
              </a:rPr>
              <a:t> As discounts are offered on sales, the profit margins decrease.</a:t>
            </a:r>
          </a:p>
          <a:p>
            <a:pPr lvl="1">
              <a:buFont typeface="Wingdings" panose="05000000000000000000" pitchFamily="2" charset="2"/>
              <a:buChar char="v"/>
            </a:pPr>
            <a:r>
              <a:rPr lang="en-US" b="1" dirty="0">
                <a:solidFill>
                  <a:srgbClr val="212121"/>
                </a:solidFill>
                <a:latin typeface="Roboto" panose="02000000000000000000" pitchFamily="2" charset="0"/>
              </a:rPr>
              <a:t>Reason: </a:t>
            </a:r>
            <a:r>
              <a:rPr lang="en-US" b="0" i="0" dirty="0">
                <a:solidFill>
                  <a:srgbClr val="212121"/>
                </a:solidFill>
                <a:effectLst/>
                <a:latin typeface="Roboto" panose="02000000000000000000" pitchFamily="2" charset="0"/>
              </a:rPr>
              <a:t>While discounts may attract customers and increase sales, they can also erode profit margins if not carefully managed.  Customers might think that product quality is not good.</a:t>
            </a:r>
          </a:p>
          <a:p>
            <a:r>
              <a:rPr lang="en-US" b="1" i="0" dirty="0">
                <a:solidFill>
                  <a:srgbClr val="212121"/>
                </a:solidFill>
                <a:effectLst/>
                <a:latin typeface="Roboto" panose="02000000000000000000" pitchFamily="2" charset="0"/>
              </a:rPr>
              <a:t>Discount and Sales/Quantity:</a:t>
            </a:r>
            <a:r>
              <a:rPr lang="en-US" b="0" i="0" dirty="0">
                <a:solidFill>
                  <a:srgbClr val="212121"/>
                </a:solidFill>
                <a:effectLst/>
                <a:latin typeface="Roboto" panose="02000000000000000000" pitchFamily="2" charset="0"/>
              </a:rPr>
              <a:t> Surprisingly, the analysis reveals little to no difference in sales and quantity due to discounts. </a:t>
            </a:r>
          </a:p>
          <a:p>
            <a:pPr lvl="1">
              <a:buFont typeface="Wingdings" panose="05000000000000000000" pitchFamily="2" charset="2"/>
              <a:buChar char="v"/>
            </a:pPr>
            <a:r>
              <a:rPr lang="en-US" b="0" i="0" dirty="0">
                <a:solidFill>
                  <a:srgbClr val="212121"/>
                </a:solidFill>
                <a:effectLst/>
                <a:latin typeface="Roboto" panose="02000000000000000000" pitchFamily="2" charset="0"/>
              </a:rPr>
              <a:t>This suggests that the discount strategy employed by Superstore may not be effective for certain items.</a:t>
            </a:r>
          </a:p>
        </p:txBody>
      </p:sp>
      <p:pic>
        <p:nvPicPr>
          <p:cNvPr id="1028" name="Picture 4">
            <a:extLst>
              <a:ext uri="{FF2B5EF4-FFF2-40B4-BE49-F238E27FC236}">
                <a16:creationId xmlns:a16="http://schemas.microsoft.com/office/drawing/2014/main" id="{43D0894F-33F3-CA91-510D-5B9B410D2B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06779" y="773523"/>
            <a:ext cx="5753100" cy="4524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4081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0743DB-5923-FE3B-025B-4935683AB705}"/>
              </a:ext>
            </a:extLst>
          </p:cNvPr>
          <p:cNvSpPr>
            <a:spLocks noGrp="1"/>
          </p:cNvSpPr>
          <p:nvPr>
            <p:ph sz="half" idx="1"/>
          </p:nvPr>
        </p:nvSpPr>
        <p:spPr>
          <a:xfrm>
            <a:off x="581193" y="705853"/>
            <a:ext cx="5194767" cy="6152147"/>
          </a:xfrm>
        </p:spPr>
        <p:txBody>
          <a:bodyPr anchor="t"/>
          <a:lstStyle/>
          <a:p>
            <a:pPr marL="0" indent="0" algn="l">
              <a:buNone/>
            </a:pPr>
            <a:r>
              <a:rPr lang="en-US" b="1" i="0" dirty="0">
                <a:solidFill>
                  <a:srgbClr val="212121"/>
                </a:solidFill>
                <a:effectLst/>
                <a:latin typeface="Roboto" panose="02000000000000000000" pitchFamily="2" charset="0"/>
              </a:rPr>
              <a:t>Buyers Diversity in "Ship Mode“</a:t>
            </a:r>
          </a:p>
          <a:p>
            <a:pPr marL="0" indent="0" algn="l">
              <a:buNone/>
            </a:pPr>
            <a:endParaRPr lang="en-US" b="0" i="0" dirty="0">
              <a:solidFill>
                <a:srgbClr val="212121"/>
              </a:solidFill>
              <a:effectLst/>
              <a:latin typeface="Roboto" panose="02000000000000000000" pitchFamily="2" charset="0"/>
            </a:endParaRPr>
          </a:p>
          <a:p>
            <a:pPr marL="0" indent="0">
              <a:buNone/>
            </a:pPr>
            <a:r>
              <a:rPr lang="en-IN" b="1" dirty="0"/>
              <a:t>1. </a:t>
            </a:r>
            <a:r>
              <a:rPr lang="en-US" b="1" i="0" dirty="0">
                <a:solidFill>
                  <a:srgbClr val="212121"/>
                </a:solidFill>
                <a:effectLst/>
                <a:latin typeface="Roboto" panose="02000000000000000000" pitchFamily="2" charset="0"/>
              </a:rPr>
              <a:t>What is the most popular ship mode among buyers?</a:t>
            </a:r>
            <a:endParaRPr lang="en-IN" b="1" dirty="0"/>
          </a:p>
          <a:p>
            <a:r>
              <a:rPr lang="en-US" b="1" i="0" dirty="0">
                <a:solidFill>
                  <a:srgbClr val="212121"/>
                </a:solidFill>
                <a:effectLst/>
                <a:latin typeface="Roboto" panose="02000000000000000000" pitchFamily="2" charset="0"/>
              </a:rPr>
              <a:t>"Standard Class"</a:t>
            </a:r>
            <a:r>
              <a:rPr lang="en-US" b="0" i="0" dirty="0">
                <a:solidFill>
                  <a:srgbClr val="212121"/>
                </a:solidFill>
                <a:effectLst/>
                <a:latin typeface="Roboto" panose="02000000000000000000" pitchFamily="2" charset="0"/>
              </a:rPr>
              <a:t> mode of shipping is the most preferred. Approximately 60% of the items purchased from Superstore are shipped using this mode.</a:t>
            </a:r>
            <a:endParaRPr lang="en-IN" dirty="0"/>
          </a:p>
          <a:p>
            <a:r>
              <a:rPr lang="en-US" b="1" i="0" dirty="0">
                <a:solidFill>
                  <a:srgbClr val="212121"/>
                </a:solidFill>
                <a:effectLst/>
                <a:latin typeface="Roboto" panose="02000000000000000000" pitchFamily="2" charset="0"/>
              </a:rPr>
              <a:t>"Second Class"</a:t>
            </a:r>
            <a:r>
              <a:rPr lang="en-US" b="0" i="0" dirty="0">
                <a:solidFill>
                  <a:srgbClr val="212121"/>
                </a:solidFill>
                <a:effectLst/>
                <a:latin typeface="Roboto" panose="02000000000000000000" pitchFamily="2" charset="0"/>
              </a:rPr>
              <a:t> and </a:t>
            </a:r>
            <a:r>
              <a:rPr lang="en-US" b="1" i="0" dirty="0">
                <a:solidFill>
                  <a:srgbClr val="212121"/>
                </a:solidFill>
                <a:effectLst/>
                <a:latin typeface="Roboto" panose="02000000000000000000" pitchFamily="2" charset="0"/>
              </a:rPr>
              <a:t>"First Class"</a:t>
            </a:r>
            <a:r>
              <a:rPr lang="en-US" b="0" i="0" dirty="0">
                <a:solidFill>
                  <a:srgbClr val="212121"/>
                </a:solidFill>
                <a:effectLst/>
                <a:latin typeface="Roboto" panose="02000000000000000000" pitchFamily="2" charset="0"/>
              </a:rPr>
              <a:t> modes, with a difference of only 410 orders between them. </a:t>
            </a:r>
          </a:p>
          <a:p>
            <a:r>
              <a:rPr lang="en-US" b="0" i="0" dirty="0">
                <a:solidFill>
                  <a:srgbClr val="212121"/>
                </a:solidFill>
                <a:effectLst/>
                <a:latin typeface="Roboto" panose="02000000000000000000" pitchFamily="2" charset="0"/>
              </a:rPr>
              <a:t>least preferred mode of shipping is the </a:t>
            </a:r>
            <a:r>
              <a:rPr lang="en-US" b="1" i="0" dirty="0">
                <a:solidFill>
                  <a:srgbClr val="212121"/>
                </a:solidFill>
                <a:effectLst/>
                <a:latin typeface="Roboto" panose="02000000000000000000" pitchFamily="2" charset="0"/>
              </a:rPr>
              <a:t>"Same Day"</a:t>
            </a:r>
            <a:r>
              <a:rPr lang="en-US" b="0" i="0" dirty="0">
                <a:solidFill>
                  <a:srgbClr val="212121"/>
                </a:solidFill>
                <a:effectLst/>
                <a:latin typeface="Roboto" panose="02000000000000000000" pitchFamily="2" charset="0"/>
              </a:rPr>
              <a:t> mode.</a:t>
            </a:r>
          </a:p>
          <a:p>
            <a:r>
              <a:rPr lang="en-US" b="0" i="0" dirty="0">
                <a:solidFill>
                  <a:srgbClr val="212121"/>
                </a:solidFill>
                <a:effectLst/>
                <a:latin typeface="Roboto" panose="02000000000000000000" pitchFamily="2" charset="0"/>
              </a:rPr>
              <a:t>preference for the </a:t>
            </a:r>
            <a:r>
              <a:rPr lang="en-US" b="1" i="0" dirty="0">
                <a:solidFill>
                  <a:srgbClr val="212121"/>
                </a:solidFill>
                <a:effectLst/>
                <a:latin typeface="Roboto" panose="02000000000000000000" pitchFamily="2" charset="0"/>
              </a:rPr>
              <a:t>"Standard Class"</a:t>
            </a:r>
            <a:r>
              <a:rPr lang="en-US" b="0" i="0" dirty="0">
                <a:solidFill>
                  <a:srgbClr val="212121"/>
                </a:solidFill>
                <a:effectLst/>
                <a:latin typeface="Roboto" panose="02000000000000000000" pitchFamily="2" charset="0"/>
              </a:rPr>
              <a:t> mode can be attributed to its affordability compared to other modes that offer different services at higher costs. </a:t>
            </a:r>
            <a:endParaRPr lang="en-IN" dirty="0"/>
          </a:p>
        </p:txBody>
      </p:sp>
      <p:pic>
        <p:nvPicPr>
          <p:cNvPr id="5" name="Picture 2">
            <a:extLst>
              <a:ext uri="{FF2B5EF4-FFF2-40B4-BE49-F238E27FC236}">
                <a16:creationId xmlns:a16="http://schemas.microsoft.com/office/drawing/2014/main" id="{126647B3-21AC-4E3D-FB26-374C690B59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0000" r="50007"/>
          <a:stretch/>
        </p:blipFill>
        <p:spPr bwMode="auto">
          <a:xfrm>
            <a:off x="5576408" y="705852"/>
            <a:ext cx="6481840" cy="3649837"/>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DD4541DB-CCE3-F4F8-7A78-3BAE96C923A6}"/>
              </a:ext>
            </a:extLst>
          </p:cNvPr>
          <p:cNvSpPr>
            <a:spLocks noGrp="1"/>
          </p:cNvSpPr>
          <p:nvPr>
            <p:ph type="sldNum" sz="quarter" idx="12"/>
          </p:nvPr>
        </p:nvSpPr>
        <p:spPr/>
        <p:txBody>
          <a:bodyPr/>
          <a:lstStyle/>
          <a:p>
            <a:fld id="{3A98EE3D-8CD1-4C3F-BD1C-C98C9596463C}" type="slidenum">
              <a:rPr lang="en-US" smtClean="0"/>
              <a:t>9</a:t>
            </a:fld>
            <a:endParaRPr lang="en-US"/>
          </a:p>
        </p:txBody>
      </p:sp>
    </p:spTree>
    <p:extLst>
      <p:ext uri="{BB962C8B-B14F-4D97-AF65-F5344CB8AC3E}">
        <p14:creationId xmlns:p14="http://schemas.microsoft.com/office/powerpoint/2010/main" val="62714494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IBM template.pptx" id="{DD7D02DF-74B2-BE46-8E60-C19E1E020CC7}" vid="{4A44C851-0219-434E-AA92-1FCB39E6E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71af3243-3dd4-4a8d-8c0d-dd76da1f02a5"/>
    <ds:schemaRef ds:uri="http://schemas.microsoft.com/office/infopath/2007/PartnerControls"/>
    <ds:schemaRef ds:uri="http://www.w3.org/XML/1998/namespace"/>
    <ds:schemaRef ds:uri="http://schemas.microsoft.com/office/2006/documentManagement/types"/>
    <ds:schemaRef ds:uri="http://purl.org/dc/terms/"/>
    <ds:schemaRef ds:uri="http://purl.org/dc/dcmitype/"/>
    <ds:schemaRef ds:uri="16c05727-aa75-4e4a-9b5f-8a80a1165891"/>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251</TotalTime>
  <Words>1332</Words>
  <Application>Microsoft Office PowerPoint</Application>
  <PresentationFormat>Widescreen</PresentationFormat>
  <Paragraphs>90</Paragraphs>
  <Slides>20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Calibri</vt:lpstr>
      <vt:lpstr>Franklin Gothic Book</vt:lpstr>
      <vt:lpstr>Franklin Gothic Demi</vt:lpstr>
      <vt:lpstr>Roboto</vt:lpstr>
      <vt:lpstr>Söhne</vt:lpstr>
      <vt:lpstr>Wingdings</vt:lpstr>
      <vt:lpstr>Wingdings 2</vt:lpstr>
      <vt:lpstr>DividendVTI</vt:lpstr>
      <vt:lpstr>Student Details</vt:lpstr>
      <vt:lpstr>PROJECT TITLE – Case study: Analysis of superstore   Problem Statement </vt:lpstr>
      <vt:lpstr>AGENDA</vt:lpstr>
      <vt:lpstr>PROJECT  OVERVIEW</vt:lpstr>
      <vt:lpstr>WHO ARE THE END USERS of this project?</vt:lpstr>
      <vt:lpstr> YOUR SOLUTION AND ITS VALUE PROPOSITION</vt:lpstr>
      <vt:lpstr>How did you customize the project and make it your own</vt:lpstr>
      <vt:lpstr>MODELLING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PowerPoint Presentation</vt:lpstr>
      <vt:lpstr>PowerPoint Presentation</vt:lpstr>
      <vt:lpstr>links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Rakshit Bhadoria</cp:lastModifiedBy>
  <cp:revision>6</cp:revision>
  <dcterms:created xsi:type="dcterms:W3CDTF">2021-05-26T16:50:10Z</dcterms:created>
  <dcterms:modified xsi:type="dcterms:W3CDTF">2023-07-08T17:55:26Z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